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66" r:id="rId4"/>
    <p:sldId id="262" r:id="rId5"/>
    <p:sldId id="259" r:id="rId6"/>
    <p:sldId id="264" r:id="rId7"/>
    <p:sldId id="260" r:id="rId8"/>
    <p:sldId id="267" r:id="rId9"/>
    <p:sldId id="265" r:id="rId10"/>
    <p:sldId id="269" r:id="rId11"/>
    <p:sldId id="271" r:id="rId12"/>
    <p:sldId id="263" r:id="rId13"/>
    <p:sldId id="268" r:id="rId14"/>
    <p:sldId id="270" r:id="rId15"/>
    <p:sldId id="274" r:id="rId16"/>
    <p:sldId id="273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863" autoAdjust="0"/>
  </p:normalViewPr>
  <p:slideViewPr>
    <p:cSldViewPr>
      <p:cViewPr varScale="1">
        <p:scale>
          <a:sx n="74" d="100"/>
          <a:sy n="74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AF555-A8D4-4479-B416-A4D4982AF917}" type="datetimeFigureOut">
              <a:rPr lang="fr-CH" smtClean="0"/>
              <a:t>28.08.2013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FBCAE-7EBB-44B6-A491-6B4E4D3B848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63949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In the </a:t>
            </a:r>
            <a:r>
              <a:rPr lang="fr-CH" dirty="0" err="1" smtClean="0"/>
              <a:t>doing</a:t>
            </a:r>
            <a:r>
              <a:rPr lang="fr-CH" baseline="0" dirty="0" smtClean="0"/>
              <a:t> phase I </a:t>
            </a:r>
            <a:r>
              <a:rPr lang="fr-CH" baseline="0" dirty="0" err="1" smtClean="0"/>
              <a:t>will</a:t>
            </a:r>
            <a:r>
              <a:rPr lang="fr-CH" baseline="0" dirty="0" smtClean="0"/>
              <a:t> </a:t>
            </a:r>
            <a:r>
              <a:rPr lang="fr-CH" baseline="0" dirty="0" err="1" smtClean="0"/>
              <a:t>learn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too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FBCAE-7EBB-44B6-A491-6B4E4D3B8482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21558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Try</a:t>
            </a:r>
            <a:r>
              <a:rPr lang="fr-CH" dirty="0" smtClean="0"/>
              <a:t> to </a:t>
            </a:r>
            <a:r>
              <a:rPr lang="fr-CH" dirty="0" err="1" smtClean="0"/>
              <a:t>understand</a:t>
            </a:r>
            <a:r>
              <a:rPr lang="fr-CH" dirty="0" smtClean="0"/>
              <a:t> the user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needs</a:t>
            </a:r>
            <a:r>
              <a:rPr lang="fr-CH" baseline="0" dirty="0" smtClean="0"/>
              <a:t> by observation </a:t>
            </a:r>
          </a:p>
          <a:p>
            <a:r>
              <a:rPr lang="fr-CH" baseline="0" dirty="0" err="1" smtClean="0"/>
              <a:t>Formalize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these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needs</a:t>
            </a:r>
            <a:endParaRPr lang="fr-CH" baseline="0" dirty="0" smtClean="0"/>
          </a:p>
          <a:p>
            <a:endParaRPr lang="fr-CH" baseline="0" dirty="0" smtClean="0"/>
          </a:p>
          <a:p>
            <a:endParaRPr lang="fr-CH" baseline="0" dirty="0" smtClean="0"/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FBCAE-7EBB-44B6-A491-6B4E4D3B8482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76968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Brainstorm</a:t>
            </a:r>
            <a:r>
              <a:rPr lang="fr-CH" dirty="0" smtClean="0"/>
              <a:t>, </a:t>
            </a:r>
            <a:r>
              <a:rPr lang="fr-CH" dirty="0" err="1" smtClean="0"/>
              <a:t>collect</a:t>
            </a:r>
            <a:r>
              <a:rPr lang="fr-CH" dirty="0" smtClean="0"/>
              <a:t> </a:t>
            </a:r>
            <a:r>
              <a:rPr lang="fr-CH" dirty="0" err="1" smtClean="0"/>
              <a:t>ideas</a:t>
            </a:r>
            <a:r>
              <a:rPr lang="fr-CH" dirty="0" smtClean="0"/>
              <a:t>,</a:t>
            </a:r>
            <a:r>
              <a:rPr lang="fr-CH" baseline="0" dirty="0" smtClean="0"/>
              <a:t> </a:t>
            </a:r>
            <a:r>
              <a:rPr lang="fr-CH" baseline="0" dirty="0" err="1" smtClean="0"/>
              <a:t>generate</a:t>
            </a:r>
            <a:r>
              <a:rPr lang="fr-CH" baseline="0" dirty="0" smtClean="0"/>
              <a:t> new </a:t>
            </a:r>
            <a:r>
              <a:rPr lang="fr-CH" baseline="0" dirty="0" err="1" smtClean="0"/>
              <a:t>ones</a:t>
            </a:r>
            <a:r>
              <a:rPr lang="fr-CH" baseline="0" dirty="0" smtClean="0"/>
              <a:t>, use post </a:t>
            </a:r>
            <a:r>
              <a:rPr lang="fr-CH" baseline="0" dirty="0" err="1" smtClean="0"/>
              <a:t>it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FBCAE-7EBB-44B6-A491-6B4E4D3B8482}" type="slidenum">
              <a:rPr lang="fr-CH" smtClean="0"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61397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Addresser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is</a:t>
            </a:r>
            <a:r>
              <a:rPr lang="fr-CH" baseline="0" dirty="0" smtClean="0"/>
              <a:t> not </a:t>
            </a:r>
            <a:r>
              <a:rPr lang="fr-CH" baseline="0" dirty="0" err="1" smtClean="0"/>
              <a:t>only</a:t>
            </a:r>
            <a:r>
              <a:rPr lang="fr-CH" baseline="0" dirty="0" smtClean="0"/>
              <a:t> computer but </a:t>
            </a:r>
            <a:r>
              <a:rPr lang="fr-CH" baseline="0" dirty="0" err="1" smtClean="0"/>
              <a:t>also</a:t>
            </a:r>
            <a:r>
              <a:rPr lang="fr-CH" baseline="0" dirty="0" smtClean="0"/>
              <a:t> </a:t>
            </a:r>
            <a:r>
              <a:rPr lang="fr-CH" baseline="0" dirty="0" err="1" smtClean="0"/>
              <a:t>other</a:t>
            </a:r>
            <a:r>
              <a:rPr lang="fr-CH" baseline="0" dirty="0" smtClean="0"/>
              <a:t> participants to the interaction (</a:t>
            </a:r>
            <a:r>
              <a:rPr lang="fr-CH" baseline="0" smtClean="0"/>
              <a:t>collaborative scenarios)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A7F64-8800-4636-9938-9BBD3B4FC4FA}" type="slidenum">
              <a:rPr lang="fr-CH" smtClean="0"/>
              <a:t>15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15465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Think</a:t>
            </a:r>
            <a:r>
              <a:rPr lang="fr-CH" baseline="0" dirty="0" smtClean="0"/>
              <a:t> to a desktop </a:t>
            </a:r>
            <a:r>
              <a:rPr lang="fr-CH" baseline="0" dirty="0" err="1" smtClean="0"/>
              <a:t>lamp</a:t>
            </a:r>
            <a:r>
              <a:rPr lang="fr-CH" baseline="0" dirty="0" smtClean="0"/>
              <a:t> and </a:t>
            </a:r>
            <a:r>
              <a:rPr lang="fr-CH" baseline="0" dirty="0" err="1" smtClean="0"/>
              <a:t>try</a:t>
            </a:r>
            <a:r>
              <a:rPr lang="fr-CH" baseline="0" dirty="0" smtClean="0"/>
              <a:t> to imagine </a:t>
            </a:r>
            <a:r>
              <a:rPr lang="fr-CH" baseline="0" dirty="0" err="1" smtClean="0"/>
              <a:t>which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gestures</a:t>
            </a:r>
            <a:r>
              <a:rPr lang="fr-CH" baseline="0" dirty="0" smtClean="0"/>
              <a:t> the user </a:t>
            </a:r>
            <a:r>
              <a:rPr lang="fr-CH" baseline="0" dirty="0" err="1" smtClean="0"/>
              <a:t>would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like</a:t>
            </a:r>
            <a:r>
              <a:rPr lang="fr-CH" baseline="0" dirty="0" smtClean="0"/>
              <a:t> to use to </a:t>
            </a:r>
            <a:r>
              <a:rPr lang="fr-CH" baseline="0" dirty="0" err="1" smtClean="0"/>
              <a:t>interact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with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lamp</a:t>
            </a:r>
            <a:r>
              <a:rPr lang="fr-CH" baseline="0" dirty="0" smtClean="0"/>
              <a:t>. </a:t>
            </a:r>
            <a:r>
              <a:rPr lang="fr-CH" baseline="0" dirty="0" err="1" smtClean="0"/>
              <a:t>During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choice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you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should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think</a:t>
            </a:r>
            <a:r>
              <a:rPr lang="fr-CH" baseline="0" dirty="0" smtClean="0"/>
              <a:t> </a:t>
            </a:r>
            <a:r>
              <a:rPr lang="fr-CH" baseline="0" dirty="0" err="1" smtClean="0"/>
              <a:t>only</a:t>
            </a:r>
            <a:r>
              <a:rPr lang="fr-CH" baseline="0" dirty="0" smtClean="0"/>
              <a:t> to the </a:t>
            </a:r>
            <a:r>
              <a:rPr lang="fr-CH" baseline="0" dirty="0" err="1" smtClean="0"/>
              <a:t>form</a:t>
            </a:r>
            <a:r>
              <a:rPr lang="fr-CH" baseline="0" dirty="0" smtClean="0"/>
              <a:t> of the </a:t>
            </a:r>
            <a:r>
              <a:rPr lang="fr-CH" baseline="0" dirty="0" err="1" smtClean="0"/>
              <a:t>lamp</a:t>
            </a:r>
            <a:r>
              <a:rPr lang="fr-CH" baseline="0" dirty="0" smtClean="0"/>
              <a:t> and of the </a:t>
            </a:r>
            <a:r>
              <a:rPr lang="fr-CH" baseline="0" dirty="0" err="1" smtClean="0"/>
              <a:t>gestures</a:t>
            </a:r>
            <a:r>
              <a:rPr lang="fr-CH" baseline="0" dirty="0" smtClean="0"/>
              <a:t>. </a:t>
            </a:r>
            <a:r>
              <a:rPr lang="fr-CH" baseline="0" dirty="0" err="1" smtClean="0"/>
              <a:t>Don’t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think</a:t>
            </a:r>
            <a:r>
              <a:rPr lang="fr-CH" baseline="0" dirty="0" smtClean="0"/>
              <a:t> to the </a:t>
            </a:r>
            <a:r>
              <a:rPr lang="fr-CH" baseline="0" dirty="0" err="1" smtClean="0"/>
              <a:t>meaning</a:t>
            </a:r>
            <a:r>
              <a:rPr lang="fr-CH" baseline="0" dirty="0" smtClean="0"/>
              <a:t> and the </a:t>
            </a:r>
            <a:r>
              <a:rPr lang="fr-CH" baseline="0" dirty="0" err="1" smtClean="0"/>
              <a:t>effects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that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gestures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will</a:t>
            </a:r>
            <a:r>
              <a:rPr lang="fr-CH" baseline="0" dirty="0" smtClean="0"/>
              <a:t> have. </a:t>
            </a:r>
          </a:p>
          <a:p>
            <a:r>
              <a:rPr lang="fr-CH" baseline="0" dirty="0" smtClean="0"/>
              <a:t>I </a:t>
            </a:r>
            <a:r>
              <a:rPr lang="fr-CH" baseline="0" dirty="0" err="1" smtClean="0"/>
              <a:t>will</a:t>
            </a:r>
            <a:r>
              <a:rPr lang="fr-CH" baseline="0" dirty="0" smtClean="0"/>
              <a:t> </a:t>
            </a:r>
            <a:r>
              <a:rPr lang="fr-CH" baseline="0" dirty="0" err="1" smtClean="0"/>
              <a:t>explain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later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why</a:t>
            </a:r>
            <a:r>
              <a:rPr lang="fr-CH" baseline="0" dirty="0" smtClean="0"/>
              <a:t> </a:t>
            </a:r>
            <a:r>
              <a:rPr lang="fr-CH" baseline="0" dirty="0" err="1" smtClean="0"/>
              <a:t>only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two</a:t>
            </a:r>
            <a:r>
              <a:rPr lang="fr-CH" baseline="0" dirty="0" smtClean="0"/>
              <a:t> </a:t>
            </a:r>
            <a:r>
              <a:rPr lang="fr-CH" baseline="0" dirty="0" err="1" smtClean="0"/>
              <a:t>fold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gestures</a:t>
            </a:r>
            <a:r>
              <a:rPr lang="fr-CH" baseline="0" dirty="0" smtClean="0"/>
              <a:t>.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FBCAE-7EBB-44B6-A491-6B4E4D3B8482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69797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Addresser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is</a:t>
            </a:r>
            <a:r>
              <a:rPr lang="fr-CH" baseline="0" dirty="0" smtClean="0"/>
              <a:t> not </a:t>
            </a:r>
            <a:r>
              <a:rPr lang="fr-CH" baseline="0" dirty="0" err="1" smtClean="0"/>
              <a:t>only</a:t>
            </a:r>
            <a:r>
              <a:rPr lang="fr-CH" baseline="0" dirty="0" smtClean="0"/>
              <a:t> computer but </a:t>
            </a:r>
            <a:r>
              <a:rPr lang="fr-CH" baseline="0" dirty="0" err="1" smtClean="0"/>
              <a:t>also</a:t>
            </a:r>
            <a:r>
              <a:rPr lang="fr-CH" baseline="0" dirty="0" smtClean="0"/>
              <a:t> </a:t>
            </a:r>
            <a:r>
              <a:rPr lang="fr-CH" baseline="0" dirty="0" err="1" smtClean="0"/>
              <a:t>other</a:t>
            </a:r>
            <a:r>
              <a:rPr lang="fr-CH" baseline="0" dirty="0" smtClean="0"/>
              <a:t> participants to the interaction (collaborative scenarios)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A7F64-8800-4636-9938-9BBD3B4FC4FA}" type="slidenum">
              <a:rPr lang="fr-CH" smtClean="0"/>
              <a:t>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15465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Semantic</a:t>
            </a:r>
            <a:r>
              <a:rPr lang="fr-CH" dirty="0" smtClean="0"/>
              <a:t> </a:t>
            </a:r>
            <a:r>
              <a:rPr lang="fr-CH" dirty="0" err="1" smtClean="0"/>
              <a:t>choice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FBCAE-7EBB-44B6-A491-6B4E4D3B8482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69797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Show</a:t>
            </a:r>
            <a:r>
              <a:rPr lang="en-US" baseline="0" dirty="0" smtClean="0">
                <a:effectLst/>
              </a:rPr>
              <a:t> sensors.</a:t>
            </a:r>
            <a:endParaRPr lang="fr-CH" dirty="0" smtClean="0">
              <a:effectLst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A7F64-8800-4636-9938-9BBD3B4FC4FA}" type="slidenum">
              <a:rPr lang="fr-CH" smtClean="0"/>
              <a:t>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50437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Technological</a:t>
            </a:r>
            <a:r>
              <a:rPr lang="fr-CH" dirty="0" smtClean="0"/>
              <a:t> </a:t>
            </a:r>
            <a:r>
              <a:rPr lang="fr-CH" dirty="0" err="1" smtClean="0"/>
              <a:t>choice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FBCAE-7EBB-44B6-A491-6B4E4D3B8482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69797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Comparing</a:t>
            </a:r>
            <a:r>
              <a:rPr lang="fr-CH" baseline="0" dirty="0" smtClean="0"/>
              <a:t> how </a:t>
            </a:r>
            <a:r>
              <a:rPr lang="fr-CH" baseline="0" dirty="0" err="1" smtClean="0"/>
              <a:t>different</a:t>
            </a:r>
            <a:r>
              <a:rPr lang="fr-CH" baseline="0" dirty="0" smtClean="0"/>
              <a:t> component </a:t>
            </a:r>
            <a:r>
              <a:rPr lang="fr-CH" baseline="0" dirty="0" err="1" smtClean="0"/>
              <a:t>could</a:t>
            </a:r>
            <a:r>
              <a:rPr lang="fr-CH" baseline="0" dirty="0" smtClean="0"/>
              <a:t> influence the design.</a:t>
            </a:r>
          </a:p>
          <a:p>
            <a:endParaRPr lang="fr-CH" dirty="0" smtClean="0"/>
          </a:p>
          <a:p>
            <a:r>
              <a:rPr lang="fr-CH" dirty="0" smtClean="0"/>
              <a:t>Discussion if SUS </a:t>
            </a:r>
            <a:r>
              <a:rPr lang="fr-CH" dirty="0" err="1" smtClean="0"/>
              <a:t>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appropriate</a:t>
            </a:r>
            <a:r>
              <a:rPr lang="fr-CH" baseline="0" dirty="0" smtClean="0"/>
              <a:t>.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FBCAE-7EBB-44B6-A491-6B4E4D3B8482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01408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System</a:t>
            </a:r>
            <a:r>
              <a:rPr lang="fr-CH" baseline="0" dirty="0" smtClean="0"/>
              <a:t> </a:t>
            </a:r>
            <a:r>
              <a:rPr lang="fr-CH" baseline="0" dirty="0" err="1" smtClean="0"/>
              <a:t>Usability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Scale</a:t>
            </a:r>
            <a:r>
              <a:rPr lang="fr-CH" baseline="0" dirty="0" smtClean="0"/>
              <a:t>. Is a </a:t>
            </a:r>
            <a:r>
              <a:rPr lang="fr-CH" baseline="0" dirty="0" err="1" smtClean="0"/>
              <a:t>standardized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usability</a:t>
            </a:r>
            <a:r>
              <a:rPr lang="fr-CH" baseline="0" dirty="0" smtClean="0"/>
              <a:t> questionnaire.</a:t>
            </a:r>
          </a:p>
          <a:p>
            <a:r>
              <a:rPr lang="fr-CH" dirty="0" err="1" smtClean="0"/>
              <a:t>Usability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affected</a:t>
            </a:r>
            <a:r>
              <a:rPr lang="fr-CH" baseline="0" dirty="0" smtClean="0"/>
              <a:t> by performance. </a:t>
            </a:r>
            <a:r>
              <a:rPr lang="fr-CH" dirty="0" err="1" smtClean="0"/>
              <a:t>Wizard</a:t>
            </a:r>
            <a:r>
              <a:rPr lang="fr-CH" dirty="0" smtClean="0"/>
              <a:t> of Oz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allowed</a:t>
            </a:r>
            <a:r>
              <a:rPr lang="fr-CH" baseline="0" dirty="0" smtClean="0"/>
              <a:t>. </a:t>
            </a:r>
          </a:p>
          <a:p>
            <a:r>
              <a:rPr lang="fr-CH" baseline="0" dirty="0" err="1" smtClean="0"/>
              <a:t>Usability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affected</a:t>
            </a:r>
            <a:r>
              <a:rPr lang="fr-CH" baseline="0" dirty="0" smtClean="0"/>
              <a:t> by </a:t>
            </a:r>
            <a:r>
              <a:rPr lang="fr-CH" baseline="0" dirty="0" err="1" smtClean="0"/>
              <a:t>aestethics</a:t>
            </a:r>
            <a:r>
              <a:rPr lang="fr-CH" baseline="0" dirty="0" smtClean="0"/>
              <a:t>!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FBCAE-7EBB-44B6-A491-6B4E4D3B8482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02111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Each</a:t>
            </a:r>
            <a:r>
              <a:rPr lang="fr-CH" dirty="0" smtClean="0"/>
              <a:t> group do not have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access</a:t>
            </a:r>
            <a:r>
              <a:rPr lang="fr-CH" baseline="0" dirty="0" smtClean="0"/>
              <a:t> to one of 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FBCAE-7EBB-44B6-A491-6B4E4D3B8482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5774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440" y="6503572"/>
            <a:ext cx="576064" cy="288032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ACA39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59ECF20-508E-447D-8DA7-19BD6F61B5D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53384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440" y="6503572"/>
            <a:ext cx="576064" cy="288032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ACA39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59ECF20-508E-447D-8DA7-19BD6F61B5D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13906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2595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2595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440" y="6503572"/>
            <a:ext cx="576064" cy="288032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ACA39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59ECF20-508E-447D-8DA7-19BD6F61B5D2}" type="slidenum">
              <a:rPr lang="fr-CH" smtClean="0"/>
              <a:t>‹#›</a:t>
            </a:fld>
            <a:endParaRPr lang="fr-CH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32993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440" y="6503572"/>
            <a:ext cx="576064" cy="288032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ACA39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59ECF20-508E-447D-8DA7-19BD6F61B5D2}" type="slidenum">
              <a:rPr lang="fr-CH" smtClean="0"/>
              <a:t>‹#›</a:t>
            </a:fld>
            <a:endParaRPr lang="fr-CH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514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440" y="6503572"/>
            <a:ext cx="576064" cy="288032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ACA39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59ECF20-508E-447D-8DA7-19BD6F61B5D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71678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440" y="6503572"/>
            <a:ext cx="576064" cy="288032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ACA39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59ECF20-508E-447D-8DA7-19BD6F61B5D2}" type="slidenum">
              <a:rPr lang="fr-CH" smtClean="0"/>
              <a:t>‹#›</a:t>
            </a:fld>
            <a:endParaRPr lang="fr-CH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96144" y="4800600"/>
            <a:ext cx="5516016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6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612775"/>
            <a:ext cx="91440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r-CH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6144" y="5367338"/>
            <a:ext cx="5516016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9624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612774"/>
            <a:ext cx="9144000" cy="5696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r-CH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440" y="6503572"/>
            <a:ext cx="576064" cy="288032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ACA39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59ECF20-508E-447D-8DA7-19BD6F61B5D2}" type="slidenum">
              <a:rPr lang="fr-CH" smtClean="0"/>
              <a:t>‹#›</a:t>
            </a:fld>
            <a:endParaRPr lang="fr-CH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96144" y="4800600"/>
            <a:ext cx="4075856" cy="566738"/>
          </a:xfrm>
          <a:prstGeom prst="rect">
            <a:avLst/>
          </a:prstGeom>
          <a:solidFill>
            <a:srgbClr val="3C3C3C">
              <a:alpha val="80000"/>
            </a:srgbClr>
          </a:solidFill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6144" y="5367338"/>
            <a:ext cx="4075856" cy="804862"/>
          </a:xfrm>
          <a:prstGeom prst="rect">
            <a:avLst/>
          </a:prstGeom>
          <a:solidFill>
            <a:srgbClr val="3C3C3C">
              <a:alpha val="80000"/>
            </a:srgb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1763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612774"/>
            <a:ext cx="9144000" cy="5696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r-CH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440" y="6503572"/>
            <a:ext cx="576064" cy="288032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ACA39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59ECF20-508E-447D-8DA7-19BD6F61B5D2}" type="slidenum">
              <a:rPr lang="fr-CH" smtClean="0"/>
              <a:t>‹#›</a:t>
            </a:fld>
            <a:endParaRPr lang="fr-CH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96144" y="4800600"/>
            <a:ext cx="4075856" cy="56673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6144" y="5367338"/>
            <a:ext cx="4075856" cy="80486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6006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3093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r-CH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440" y="6503572"/>
            <a:ext cx="576064" cy="288032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ACA39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59ECF20-508E-447D-8DA7-19BD6F61B5D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12372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64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4"/>
          <p:cNvSpPr txBox="1"/>
          <p:nvPr/>
        </p:nvSpPr>
        <p:spPr>
          <a:xfrm>
            <a:off x="2483768" y="4737206"/>
            <a:ext cx="64151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 smtClean="0">
                <a:solidFill>
                  <a:srgbClr val="3C3C3C"/>
                </a:solidFill>
                <a:latin typeface="Arial" pitchFamily="34" charset="0"/>
                <a:cs typeface="Arial" pitchFamily="34" charset="0"/>
              </a:rPr>
              <a:t>Workshop: designing and developing </a:t>
            </a:r>
          </a:p>
          <a:p>
            <a:pPr algn="r"/>
            <a:r>
              <a:rPr lang="en-US" sz="2600" b="1" dirty="0" smtClean="0">
                <a:solidFill>
                  <a:srgbClr val="3C3C3C"/>
                </a:solidFill>
                <a:latin typeface="Arial" pitchFamily="34" charset="0"/>
                <a:cs typeface="Arial" pitchFamily="34" charset="0"/>
              </a:rPr>
              <a:t>a tangible gesture lamp</a:t>
            </a:r>
            <a:endParaRPr lang="en-US" sz="2600" b="1" dirty="0" smtClean="0">
              <a:solidFill>
                <a:srgbClr val="3C3C3C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fr-CH" sz="2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fr-CH" sz="2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Leonardo Angelini</a:t>
            </a:r>
            <a:endParaRPr lang="en-US" sz="2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264" y="4833852"/>
            <a:ext cx="641350" cy="64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37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Challenge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3 groups – </a:t>
            </a:r>
            <a:r>
              <a:rPr lang="fr-CH" dirty="0" err="1" smtClean="0"/>
              <a:t>each</a:t>
            </a:r>
            <a:r>
              <a:rPr lang="fr-CH" dirty="0" smtClean="0"/>
              <a:t> group has a main component (move, </a:t>
            </a:r>
            <a:r>
              <a:rPr lang="fr-CH" dirty="0" err="1" smtClean="0"/>
              <a:t>hold</a:t>
            </a:r>
            <a:r>
              <a:rPr lang="fr-CH" dirty="0" smtClean="0"/>
              <a:t>, </a:t>
            </a:r>
            <a:r>
              <a:rPr lang="fr-CH" dirty="0" err="1" smtClean="0"/>
              <a:t>touch</a:t>
            </a:r>
            <a:r>
              <a:rPr lang="fr-CH" dirty="0" smtClean="0"/>
              <a:t>) not </a:t>
            </a:r>
            <a:r>
              <a:rPr lang="fr-CH" dirty="0" err="1" smtClean="0"/>
              <a:t>available</a:t>
            </a:r>
            <a:endParaRPr lang="fr-CH" dirty="0" smtClean="0"/>
          </a:p>
          <a:p>
            <a:r>
              <a:rPr lang="fr-CH" dirty="0" smtClean="0"/>
              <a:t>Design and </a:t>
            </a:r>
            <a:r>
              <a:rPr lang="fr-CH" dirty="0" err="1" smtClean="0"/>
              <a:t>build</a:t>
            </a:r>
            <a:r>
              <a:rPr lang="fr-CH" dirty="0" smtClean="0"/>
              <a:t> a tangible </a:t>
            </a:r>
            <a:r>
              <a:rPr lang="fr-CH" dirty="0" err="1" smtClean="0"/>
              <a:t>gesture</a:t>
            </a:r>
            <a:r>
              <a:rPr lang="fr-CH" dirty="0" smtClean="0"/>
              <a:t> </a:t>
            </a:r>
            <a:r>
              <a:rPr lang="fr-CH" dirty="0" err="1" smtClean="0"/>
              <a:t>lamp</a:t>
            </a:r>
            <a:r>
              <a:rPr lang="fr-CH" dirty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will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evaluated</a:t>
            </a:r>
            <a:r>
              <a:rPr lang="fr-CH" dirty="0" smtClean="0"/>
              <a:t> by </a:t>
            </a:r>
            <a:r>
              <a:rPr lang="fr-CH" dirty="0" err="1" smtClean="0"/>
              <a:t>users</a:t>
            </a:r>
            <a:endParaRPr lang="fr-CH" dirty="0" smtClean="0"/>
          </a:p>
          <a:p>
            <a:r>
              <a:rPr lang="fr-CH" dirty="0" err="1" smtClean="0"/>
              <a:t>Usability</a:t>
            </a:r>
            <a:r>
              <a:rPr lang="fr-CH" dirty="0" smtClean="0"/>
              <a:t> test (SUS)</a:t>
            </a:r>
          </a:p>
          <a:p>
            <a:r>
              <a:rPr lang="fr-CH" dirty="0" smtClean="0"/>
              <a:t>Winner -&gt; </a:t>
            </a:r>
            <a:r>
              <a:rPr lang="fr-CH" dirty="0" err="1" smtClean="0"/>
              <a:t>Valuable</a:t>
            </a:r>
            <a:r>
              <a:rPr lang="fr-CH" dirty="0" smtClean="0"/>
              <a:t> </a:t>
            </a:r>
            <a:r>
              <a:rPr lang="fr-CH" dirty="0" err="1" smtClean="0"/>
              <a:t>Prize</a:t>
            </a:r>
            <a:endParaRPr lang="fr-CH" dirty="0" smtClean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1072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SUS – Rate 1 to 5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ct val="50000"/>
              </a:spcBef>
              <a:buFontTx/>
              <a:buAutoNum type="arabicPeriod"/>
            </a:pPr>
            <a:r>
              <a:rPr lang="en-US" dirty="0"/>
              <a:t>I think that I would like to use this system frequently.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dirty="0"/>
              <a:t>I found the system unnecessarily complex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dirty="0"/>
              <a:t>I thought the system was easy to use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dirty="0"/>
              <a:t>I think that I would need assistance to be able to use this system.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dirty="0"/>
              <a:t>I found the various functions in this system were well integrated.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dirty="0"/>
              <a:t>I thought there was too much inconsistency in this system.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dirty="0"/>
              <a:t>I would imagine that most people would learn to use this system very quickly.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dirty="0"/>
              <a:t>I found this system very cumbersome/awkward to use.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dirty="0"/>
              <a:t>I felt very confident using this system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dirty="0"/>
              <a:t>I needed to learn a lot of things before I could get going with this system.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39705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Available</a:t>
            </a:r>
            <a:r>
              <a:rPr lang="fr-CH" dirty="0" smtClean="0"/>
              <a:t> </a:t>
            </a:r>
            <a:r>
              <a:rPr lang="fr-CH" dirty="0" err="1" smtClean="0"/>
              <a:t>gestures</a:t>
            </a:r>
            <a:endParaRPr lang="fr-CH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27200"/>
            <a:ext cx="6264696" cy="45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83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Design </a:t>
            </a:r>
            <a:r>
              <a:rPr lang="fr-CH" dirty="0" err="1" smtClean="0"/>
              <a:t>thinking</a:t>
            </a:r>
            <a:r>
              <a:rPr lang="fr-CH" dirty="0" smtClean="0"/>
              <a:t> </a:t>
            </a:r>
            <a:r>
              <a:rPr lang="fr-CH" dirty="0" err="1" smtClean="0"/>
              <a:t>principles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3953"/>
            <a:ext cx="76962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394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Design </a:t>
            </a:r>
            <a:r>
              <a:rPr lang="fr-CH" dirty="0" err="1"/>
              <a:t>thinking</a:t>
            </a:r>
            <a:r>
              <a:rPr lang="fr-CH" dirty="0"/>
              <a:t> </a:t>
            </a:r>
            <a:r>
              <a:rPr lang="fr-CH" dirty="0" err="1"/>
              <a:t>principles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2132856"/>
            <a:ext cx="478853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698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TGIF – Designer </a:t>
            </a:r>
            <a:r>
              <a:rPr lang="fr-CH" dirty="0" err="1" smtClean="0"/>
              <a:t>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51722"/>
            <a:ext cx="8229600" cy="165759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The referent could not be the same. </a:t>
            </a:r>
          </a:p>
          <a:p>
            <a:pPr marL="0" indent="0">
              <a:buNone/>
            </a:pPr>
            <a:r>
              <a:rPr lang="en-US" sz="2800" dirty="0" smtClean="0"/>
              <a:t>=&gt; The designer should inform the participants to the communication about the common referent.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EC6B3-74A9-44EB-9690-B604ED3EF10A}" type="slidenum">
              <a:rPr lang="fr-CH" smtClean="0"/>
              <a:pPr/>
              <a:t>15</a:t>
            </a:fld>
            <a:endParaRPr lang="fr-CH" dirty="0"/>
          </a:p>
        </p:txBody>
      </p:sp>
      <p:pic>
        <p:nvPicPr>
          <p:cNvPr id="4098" name="Picture 2" descr="C:\Users\leonardo.angelini\Documents\My Dropbox\eia\articles\tei14\communication mod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76" y="1052736"/>
            <a:ext cx="5907088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952"/>
            <a:ext cx="11620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211960" y="2060848"/>
            <a:ext cx="1728192" cy="144016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907704" y="2492896"/>
            <a:ext cx="936104" cy="108012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369520" y="3212976"/>
            <a:ext cx="2146696" cy="57606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654151" y="3969889"/>
            <a:ext cx="1045641" cy="1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699792" y="3326952"/>
            <a:ext cx="1669728" cy="1108746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6"/>
          <p:cNvSpPr txBox="1"/>
          <p:nvPr/>
        </p:nvSpPr>
        <p:spPr>
          <a:xfrm>
            <a:off x="4400983" y="6429977"/>
            <a:ext cx="34754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solidFill>
                  <a:srgbClr val="ACA39A"/>
                </a:solidFill>
                <a:latin typeface="Arial" pitchFamily="34" charset="0"/>
                <a:cs typeface="Arial" pitchFamily="34" charset="0"/>
              </a:rPr>
              <a:t>FGTIS| </a:t>
            </a:r>
            <a:fld id="{8B7708C7-B7FE-4607-8946-B240C8F4A456}" type="datetime1">
              <a:rPr lang="fr-CH" sz="1000" smtClean="0">
                <a:solidFill>
                  <a:srgbClr val="ACA39A"/>
                </a:solidFill>
                <a:latin typeface="Arial" pitchFamily="34" charset="0"/>
                <a:cs typeface="Arial" pitchFamily="34" charset="0"/>
              </a:rPr>
              <a:t>28.08.2013</a:t>
            </a:fld>
            <a:r>
              <a:rPr lang="fr-CH" sz="1000" dirty="0" smtClean="0">
                <a:solidFill>
                  <a:srgbClr val="ACA39A"/>
                </a:solidFill>
                <a:latin typeface="Arial" pitchFamily="34" charset="0"/>
                <a:cs typeface="Arial" pitchFamily="34" charset="0"/>
              </a:rPr>
              <a:t> | Leonardo </a:t>
            </a:r>
            <a:r>
              <a:rPr lang="fr-CH" sz="1000" dirty="0" err="1" smtClean="0">
                <a:solidFill>
                  <a:srgbClr val="ACA39A"/>
                </a:solidFill>
                <a:latin typeface="Arial" pitchFamily="34" charset="0"/>
                <a:cs typeface="Arial" pitchFamily="34" charset="0"/>
              </a:rPr>
              <a:t>Angelini</a:t>
            </a:r>
            <a:endParaRPr lang="fr-CH" sz="1000" dirty="0">
              <a:solidFill>
                <a:srgbClr val="ACA39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8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Semantic</a:t>
            </a:r>
            <a:r>
              <a:rPr lang="fr-CH" dirty="0" smtClean="0"/>
              <a:t> 2D </a:t>
            </a:r>
            <a:r>
              <a:rPr lang="fr-CH" dirty="0" err="1" smtClean="0"/>
              <a:t>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67936" y="6495628"/>
            <a:ext cx="576064" cy="288032"/>
          </a:xfrm>
        </p:spPr>
        <p:txBody>
          <a:bodyPr/>
          <a:lstStyle/>
          <a:p>
            <a:fld id="{43EEC6B3-74A9-44EB-9690-B604ED3EF10A}" type="slidenum">
              <a:rPr lang="fr-CH" smtClean="0"/>
              <a:pPr/>
              <a:t>16</a:t>
            </a:fld>
            <a:endParaRPr lang="fr-CH" dirty="0"/>
          </a:p>
        </p:txBody>
      </p:sp>
      <p:sp>
        <p:nvSpPr>
          <p:cNvPr id="3" name="Rectangle 2"/>
          <p:cNvSpPr/>
          <p:nvPr/>
        </p:nvSpPr>
        <p:spPr>
          <a:xfrm>
            <a:off x="3023505" y="1268760"/>
            <a:ext cx="4356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2800" b="1" dirty="0" err="1">
                <a:solidFill>
                  <a:srgbClr val="3C3C3C"/>
                </a:solidFill>
              </a:rPr>
              <a:t>Gesture</a:t>
            </a:r>
            <a:r>
              <a:rPr lang="fr-CH" sz="2800" b="1" dirty="0">
                <a:solidFill>
                  <a:srgbClr val="3C3C3C"/>
                </a:solidFill>
              </a:rPr>
              <a:t> </a:t>
            </a:r>
            <a:r>
              <a:rPr lang="fr-CH" sz="2800" b="1" dirty="0" err="1">
                <a:solidFill>
                  <a:srgbClr val="3C3C3C"/>
                </a:solidFill>
              </a:rPr>
              <a:t>coherence</a:t>
            </a:r>
            <a:endParaRPr lang="fr-CH" sz="2800" b="1" dirty="0">
              <a:solidFill>
                <a:srgbClr val="3C3C3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-447216" y="4132039"/>
            <a:ext cx="3206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sz="2800" b="1" dirty="0">
                <a:solidFill>
                  <a:srgbClr val="3C3C3C"/>
                </a:solidFill>
              </a:rPr>
              <a:t>Object </a:t>
            </a:r>
            <a:r>
              <a:rPr lang="fr-CH" sz="2800" b="1" dirty="0" err="1" smtClean="0">
                <a:solidFill>
                  <a:srgbClr val="3C3C3C"/>
                </a:solidFill>
              </a:rPr>
              <a:t>coherence</a:t>
            </a:r>
            <a:r>
              <a:rPr lang="fr-CH" sz="2800" b="1" dirty="0" smtClean="0">
                <a:solidFill>
                  <a:srgbClr val="3C3C3C"/>
                </a:solidFill>
              </a:rPr>
              <a:t>[*]</a:t>
            </a:r>
            <a:endParaRPr lang="fr-CH" sz="2800" b="1" dirty="0">
              <a:solidFill>
                <a:srgbClr val="3C3C3C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40160" y="2924945"/>
            <a:ext cx="971600" cy="3744415"/>
            <a:chOff x="1440160" y="2924945"/>
            <a:chExt cx="971600" cy="3168351"/>
          </a:xfrm>
        </p:grpSpPr>
        <p:sp>
          <p:nvSpPr>
            <p:cNvPr id="23" name="Triangolo isoscele 12"/>
            <p:cNvSpPr/>
            <p:nvPr/>
          </p:nvSpPr>
          <p:spPr>
            <a:xfrm>
              <a:off x="1691680" y="2924945"/>
              <a:ext cx="432048" cy="260699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iangolo isoscele 14"/>
            <p:cNvSpPr/>
            <p:nvPr/>
          </p:nvSpPr>
          <p:spPr>
            <a:xfrm flipV="1">
              <a:off x="1440160" y="5387920"/>
              <a:ext cx="971600" cy="70537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 rot="16200000">
            <a:off x="5139688" y="-683833"/>
            <a:ext cx="628908" cy="5724549"/>
            <a:chOff x="72008" y="2348879"/>
            <a:chExt cx="971600" cy="3312368"/>
          </a:xfrm>
        </p:grpSpPr>
        <p:sp>
          <p:nvSpPr>
            <p:cNvPr id="25" name="Triangolo isoscele 12"/>
            <p:cNvSpPr/>
            <p:nvPr/>
          </p:nvSpPr>
          <p:spPr>
            <a:xfrm>
              <a:off x="323528" y="2348879"/>
              <a:ext cx="432048" cy="260699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iangolo isoscele 14"/>
            <p:cNvSpPr/>
            <p:nvPr/>
          </p:nvSpPr>
          <p:spPr>
            <a:xfrm flipV="1">
              <a:off x="72008" y="4955871"/>
              <a:ext cx="971600" cy="70537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593899"/>
              </p:ext>
            </p:extLst>
          </p:nvPr>
        </p:nvGraphicFramePr>
        <p:xfrm>
          <a:off x="2459023" y="3054711"/>
          <a:ext cx="5929400" cy="36146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2350"/>
                <a:gridCol w="1482350"/>
                <a:gridCol w="1482350"/>
                <a:gridCol w="1482350"/>
              </a:tblGrid>
              <a:tr h="903662"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</a:tr>
              <a:tr h="903662"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903662"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903662"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45" y="1227212"/>
            <a:ext cx="20097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229200"/>
            <a:ext cx="1659305" cy="116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1520" y="2411596"/>
            <a:ext cx="2340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 err="1" smtClean="0">
                <a:solidFill>
                  <a:srgbClr val="3C3C3C"/>
                </a:solidFill>
              </a:rPr>
              <a:t>Referent</a:t>
            </a:r>
            <a:endParaRPr lang="fr-CH" b="1" dirty="0">
              <a:solidFill>
                <a:srgbClr val="3C3C3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1231146"/>
            <a:ext cx="2218308" cy="16217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7"/>
          <a:stretch/>
        </p:blipFill>
        <p:spPr bwMode="auto">
          <a:xfrm>
            <a:off x="2250951" y="5157192"/>
            <a:ext cx="2105025" cy="137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256" y="3017640"/>
            <a:ext cx="21431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867" y="2793628"/>
            <a:ext cx="16859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458060" y="3772406"/>
            <a:ext cx="220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[*]</a:t>
            </a:r>
            <a:r>
              <a:rPr lang="fr-CH" dirty="0" err="1" smtClean="0"/>
              <a:t>Koleva</a:t>
            </a:r>
            <a:r>
              <a:rPr lang="fr-CH" dirty="0" smtClean="0"/>
              <a:t> et al .2003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1458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Program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Presentation of participants</a:t>
            </a:r>
          </a:p>
          <a:p>
            <a:r>
              <a:rPr lang="en-US" dirty="0" smtClean="0"/>
              <a:t>Individual choice of tangible gestures</a:t>
            </a:r>
          </a:p>
          <a:p>
            <a:r>
              <a:rPr lang="en-US" dirty="0" smtClean="0"/>
              <a:t>Group formation</a:t>
            </a:r>
          </a:p>
          <a:p>
            <a:r>
              <a:rPr lang="en-US" dirty="0" smtClean="0"/>
              <a:t>Brainstorming and design</a:t>
            </a:r>
          </a:p>
          <a:p>
            <a:r>
              <a:rPr lang="en-US" dirty="0" smtClean="0"/>
              <a:t>Sensor choice</a:t>
            </a:r>
          </a:p>
          <a:p>
            <a:r>
              <a:rPr lang="en-US" dirty="0" smtClean="0"/>
              <a:t>Learn by doing!</a:t>
            </a:r>
          </a:p>
          <a:p>
            <a:r>
              <a:rPr lang="en-US" dirty="0" smtClean="0"/>
              <a:t>Discussion</a:t>
            </a:r>
          </a:p>
          <a:p>
            <a:r>
              <a:rPr lang="en-US" dirty="0" smtClean="0"/>
              <a:t>User tests (tomorrow)</a:t>
            </a:r>
          </a:p>
          <a:p>
            <a:r>
              <a:rPr lang="en-US" dirty="0" smtClean="0"/>
              <a:t>Winner group awarded (tomorrow)</a:t>
            </a:r>
          </a:p>
        </p:txBody>
      </p:sp>
    </p:spTree>
    <p:extLst>
      <p:ext uri="{BB962C8B-B14F-4D97-AF65-F5344CB8AC3E}">
        <p14:creationId xmlns:p14="http://schemas.microsoft.com/office/powerpoint/2010/main" val="1614670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Gesture</a:t>
            </a:r>
            <a:r>
              <a:rPr lang="fr-CH" dirty="0" smtClean="0"/>
              <a:t> </a:t>
            </a:r>
            <a:r>
              <a:rPr lang="fr-CH" dirty="0" err="1" smtClean="0"/>
              <a:t>combinations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EC6B3-74A9-44EB-9690-B604ED3EF10A}" type="slidenum">
              <a:rPr lang="fr-CH" smtClean="0"/>
              <a:pPr/>
              <a:t>3</a:t>
            </a:fld>
            <a:endParaRPr lang="fr-CH" dirty="0"/>
          </a:p>
        </p:txBody>
      </p:sp>
      <p:grpSp>
        <p:nvGrpSpPr>
          <p:cNvPr id="29" name="Group 28"/>
          <p:cNvGrpSpPr/>
          <p:nvPr/>
        </p:nvGrpSpPr>
        <p:grpSpPr>
          <a:xfrm>
            <a:off x="539552" y="1412776"/>
            <a:ext cx="8064896" cy="5328592"/>
            <a:chOff x="1340554" y="1807407"/>
            <a:chExt cx="6180400" cy="422963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37"/>
            <a:stretch/>
          </p:blipFill>
          <p:spPr bwMode="auto">
            <a:xfrm rot="20259367">
              <a:off x="4204791" y="3358469"/>
              <a:ext cx="1311027" cy="644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37"/>
            <a:stretch/>
          </p:blipFill>
          <p:spPr bwMode="auto">
            <a:xfrm rot="20625365">
              <a:off x="3339512" y="3293478"/>
              <a:ext cx="1122916" cy="551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 descr="C:\Users\leonardo.angelini\Documents\My Dropbox\eia\articles\interact\tangible gesture 2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09" t="33562" r="58544" b="49658"/>
            <a:stretch/>
          </p:blipFill>
          <p:spPr bwMode="auto">
            <a:xfrm rot="13782573">
              <a:off x="3915172" y="3547590"/>
              <a:ext cx="360038" cy="309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leonardo.angelini\Documents\My Dropbox\eia\articles\interact\tangible gesture 2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05" t="33090" r="30316" b="36012"/>
            <a:stretch/>
          </p:blipFill>
          <p:spPr bwMode="auto">
            <a:xfrm rot="3180107">
              <a:off x="2584711" y="3613797"/>
              <a:ext cx="807359" cy="813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leonardo.angelini\Documents\My Dropbox\eia\articles\interact\tangible gesture 2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24" t="10407" r="2618" b="33608"/>
            <a:stretch/>
          </p:blipFill>
          <p:spPr bwMode="auto">
            <a:xfrm rot="16200000">
              <a:off x="3943605" y="1934061"/>
              <a:ext cx="745599" cy="1105083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noFill/>
              <a:prstDash val="solid"/>
            </a:ln>
            <a:effectLst/>
            <a:extLst/>
          </p:spPr>
        </p:pic>
        <p:pic>
          <p:nvPicPr>
            <p:cNvPr id="10" name="Picture 2" descr="C:\Users\leonardo.angelini\Documents\My Dropbox\eia\articles\interact\tangible gesture 2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09" t="33562" r="58544" b="49658"/>
            <a:stretch/>
          </p:blipFill>
          <p:spPr bwMode="auto">
            <a:xfrm rot="16200000">
              <a:off x="4158356" y="2652868"/>
              <a:ext cx="299677" cy="257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leonardo.angelini\Documents\My Dropbox\eia\articles\interact\tangible gesture 2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09" t="33562" r="58544" b="49658"/>
            <a:stretch/>
          </p:blipFill>
          <p:spPr bwMode="auto">
            <a:xfrm rot="5400000">
              <a:off x="4158358" y="2148814"/>
              <a:ext cx="299675" cy="257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C:\Users\leonardo.angelini\Documents\My Dropbox\eia\articles\interact\tangible gesture 2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724" t="10407" r="2618" b="33608"/>
            <a:stretch/>
          </p:blipFill>
          <p:spPr bwMode="auto">
            <a:xfrm rot="20302650">
              <a:off x="6041587" y="2126651"/>
              <a:ext cx="994300" cy="1473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leonardo.angelini\Documents\My Dropbox\eia\articles\interact\tangible gesture 2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09" t="33562" r="58544" b="49658"/>
            <a:stretch/>
          </p:blipFill>
          <p:spPr bwMode="auto">
            <a:xfrm rot="14102956">
              <a:off x="3202463" y="4174477"/>
              <a:ext cx="380637" cy="326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37" r="39560"/>
            <a:stretch/>
          </p:blipFill>
          <p:spPr bwMode="auto">
            <a:xfrm rot="4752383">
              <a:off x="5263040" y="3604735"/>
              <a:ext cx="946511" cy="769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 descr="C:\Users\leonardo.angelini\Documents\My Dropbox\eia\articles\interact\tangible gesture 2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05" t="20482" r="20297" b="36012"/>
            <a:stretch/>
          </p:blipFill>
          <p:spPr bwMode="auto">
            <a:xfrm rot="1456382">
              <a:off x="3660493" y="4453000"/>
              <a:ext cx="1594417" cy="1145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Users\leonardo.angelini\Documents\My Dropbox\eia\articles\interact\tangible gesture 2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09" r="44861" b="32877"/>
            <a:stretch/>
          </p:blipFill>
          <p:spPr bwMode="auto">
            <a:xfrm>
              <a:off x="1484570" y="2344613"/>
              <a:ext cx="1296144" cy="1441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leonardo.angelini\Documents\My Dropbox\eia\articles\interact\tangible gesture 2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09" t="33562" r="58544" b="49658"/>
            <a:stretch/>
          </p:blipFill>
          <p:spPr bwMode="auto">
            <a:xfrm rot="3620188">
              <a:off x="2711637" y="3424021"/>
              <a:ext cx="341893" cy="293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val 17"/>
            <p:cNvSpPr/>
            <p:nvPr/>
          </p:nvSpPr>
          <p:spPr>
            <a:xfrm>
              <a:off x="1340554" y="1851290"/>
              <a:ext cx="4104456" cy="2736304"/>
            </a:xfrm>
            <a:prstGeom prst="ellips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9" name="Picture 2" descr="C:\Users\leonardo.angelini\Documents\My Dropbox\eia\articles\interact\tangible gesture 2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09" t="33562" r="58544" b="49658"/>
            <a:stretch/>
          </p:blipFill>
          <p:spPr bwMode="auto">
            <a:xfrm rot="3267515">
              <a:off x="3522360" y="3044475"/>
              <a:ext cx="360038" cy="309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:\Users\leonardo.angelini\Documents\My Dropbox\eia\articles\interact\tangible gesture 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500"/>
                      </a14:imgEffect>
                      <a14:imgEffect>
                        <a14:saturation sat="17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09" t="33562" r="58544" b="49658"/>
            <a:stretch/>
          </p:blipFill>
          <p:spPr bwMode="auto">
            <a:xfrm>
              <a:off x="4569288" y="3785776"/>
              <a:ext cx="155642" cy="153746"/>
            </a:xfrm>
            <a:prstGeom prst="rect">
              <a:avLst/>
            </a:prstGeom>
            <a:noFill/>
            <a:effectLst>
              <a:glow>
                <a:sysClr val="window" lastClr="FFFFFF">
                  <a:alpha val="28000"/>
                </a:sysClr>
              </a:glow>
              <a:innerShdw blurRad="63500" dist="50800" dir="13500000">
                <a:sysClr val="window" lastClr="FFFFFF"/>
              </a:innerShdw>
              <a:softEdge rad="254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Moon 20"/>
            <p:cNvSpPr/>
            <p:nvPr/>
          </p:nvSpPr>
          <p:spPr>
            <a:xfrm>
              <a:off x="4076858" y="2499362"/>
              <a:ext cx="45719" cy="71338"/>
            </a:xfrm>
            <a:prstGeom prst="moon">
              <a:avLst/>
            </a:prstGeom>
            <a:solidFill>
              <a:srgbClr val="FF0000"/>
            </a:solidFill>
            <a:ln w="635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Moon 21"/>
            <p:cNvSpPr/>
            <p:nvPr/>
          </p:nvSpPr>
          <p:spPr>
            <a:xfrm rot="3988033">
              <a:off x="6334208" y="2604355"/>
              <a:ext cx="47240" cy="85707"/>
            </a:xfrm>
            <a:prstGeom prst="moon">
              <a:avLst/>
            </a:prstGeom>
            <a:solidFill>
              <a:srgbClr val="FF0000"/>
            </a:solidFill>
            <a:ln w="635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276658" y="2931410"/>
              <a:ext cx="4104456" cy="2736304"/>
            </a:xfrm>
            <a:prstGeom prst="ellips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284770" y="1851290"/>
              <a:ext cx="4104456" cy="2736304"/>
            </a:xfrm>
            <a:prstGeom prst="ellips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53" r="12344" b="10298"/>
            <a:stretch/>
          </p:blipFill>
          <p:spPr bwMode="auto">
            <a:xfrm>
              <a:off x="2420674" y="2211330"/>
              <a:ext cx="605024" cy="637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 rot="20108919">
              <a:off x="1591067" y="1807407"/>
              <a:ext cx="9313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dirty="0" smtClean="0">
                  <a:solidFill>
                    <a:prstClr val="black"/>
                  </a:solidFill>
                  <a:latin typeface="Arial Black" pitchFamily="34" charset="0"/>
                </a:rPr>
                <a:t>MOVE</a:t>
              </a:r>
              <a:endParaRPr lang="en-US" b="1" dirty="0">
                <a:solidFill>
                  <a:prstClr val="black"/>
                </a:solidFill>
                <a:latin typeface="Arial Black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2162366">
              <a:off x="6420845" y="1933383"/>
              <a:ext cx="11001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dirty="0" smtClean="0">
                  <a:solidFill>
                    <a:prstClr val="black"/>
                  </a:solidFill>
                  <a:latin typeface="Arial Black" pitchFamily="34" charset="0"/>
                </a:rPr>
                <a:t>TOUCH</a:t>
              </a:r>
              <a:endParaRPr lang="en-US" b="1" dirty="0">
                <a:solidFill>
                  <a:prstClr val="black"/>
                </a:solidFill>
                <a:latin typeface="Arial Black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60834" y="5667714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dirty="0" smtClean="0">
                  <a:solidFill>
                    <a:prstClr val="black"/>
                  </a:solidFill>
                  <a:latin typeface="Arial Black" pitchFamily="34" charset="0"/>
                </a:rPr>
                <a:t>HOLD</a:t>
              </a:r>
              <a:endParaRPr lang="en-US" b="1" dirty="0">
                <a:solidFill>
                  <a:prstClr val="black"/>
                </a:solidFill>
                <a:latin typeface="Arial Black" pitchFamily="34" charset="0"/>
              </a:endParaRPr>
            </a:p>
          </p:txBody>
        </p:sp>
      </p:grpSp>
      <p:sp>
        <p:nvSpPr>
          <p:cNvPr id="30" name="ZoneTexte 6"/>
          <p:cNvSpPr txBox="1"/>
          <p:nvPr/>
        </p:nvSpPr>
        <p:spPr>
          <a:xfrm>
            <a:off x="4400983" y="6429977"/>
            <a:ext cx="34754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solidFill>
                  <a:srgbClr val="ACA39A"/>
                </a:solidFill>
                <a:latin typeface="Arial" pitchFamily="34" charset="0"/>
                <a:cs typeface="Arial" pitchFamily="34" charset="0"/>
              </a:rPr>
              <a:t>FGTIS| </a:t>
            </a:r>
            <a:fld id="{8B7708C7-B7FE-4607-8946-B240C8F4A456}" type="datetime1">
              <a:rPr lang="fr-CH" sz="1000" smtClean="0">
                <a:solidFill>
                  <a:srgbClr val="ACA39A"/>
                </a:solidFill>
                <a:latin typeface="Arial" pitchFamily="34" charset="0"/>
                <a:cs typeface="Arial" pitchFamily="34" charset="0"/>
              </a:rPr>
              <a:t>28.08.2013</a:t>
            </a:fld>
            <a:r>
              <a:rPr lang="fr-CH" sz="1000" dirty="0" smtClean="0">
                <a:solidFill>
                  <a:srgbClr val="ACA39A"/>
                </a:solidFill>
                <a:latin typeface="Arial" pitchFamily="34" charset="0"/>
                <a:cs typeface="Arial" pitchFamily="34" charset="0"/>
              </a:rPr>
              <a:t> | Leonardo </a:t>
            </a:r>
            <a:r>
              <a:rPr lang="fr-CH" sz="1000" dirty="0" err="1" smtClean="0">
                <a:solidFill>
                  <a:srgbClr val="ACA39A"/>
                </a:solidFill>
                <a:latin typeface="Arial" pitchFamily="34" charset="0"/>
                <a:cs typeface="Arial" pitchFamily="34" charset="0"/>
              </a:rPr>
              <a:t>Angelini</a:t>
            </a:r>
            <a:endParaRPr lang="fr-CH" sz="1000" dirty="0">
              <a:solidFill>
                <a:srgbClr val="ACA39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22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Gesture</a:t>
            </a:r>
            <a:r>
              <a:rPr lang="fr-CH" dirty="0" smtClean="0"/>
              <a:t> </a:t>
            </a:r>
            <a:r>
              <a:rPr lang="fr-CH" dirty="0" err="1" smtClean="0"/>
              <a:t>Attributes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move, hold and touch sufficient to describe tangible gestures?</a:t>
            </a:r>
          </a:p>
          <a:p>
            <a:r>
              <a:rPr lang="en-US" dirty="0" smtClean="0"/>
              <a:t>Use of “attributes”:</a:t>
            </a:r>
          </a:p>
          <a:p>
            <a:pPr lvl="1"/>
            <a:r>
              <a:rPr lang="en-US" dirty="0"/>
              <a:t>amount (</a:t>
            </a:r>
            <a:r>
              <a:rPr lang="en-US" dirty="0" smtClean="0"/>
              <a:t>three-fingers </a:t>
            </a:r>
            <a:r>
              <a:rPr lang="en-US" dirty="0"/>
              <a:t>touch gesture)</a:t>
            </a:r>
          </a:p>
          <a:p>
            <a:pPr lvl="1"/>
            <a:r>
              <a:rPr lang="en-US" dirty="0"/>
              <a:t>pressure (force applied while holding-&gt; squeeze)</a:t>
            </a:r>
          </a:p>
          <a:p>
            <a:pPr lvl="1"/>
            <a:r>
              <a:rPr lang="en-US" dirty="0"/>
              <a:t>time (object touched three seconds)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irection</a:t>
            </a:r>
          </a:p>
          <a:p>
            <a:pPr lvl="1"/>
            <a:r>
              <a:rPr lang="en-US" dirty="0" smtClean="0"/>
              <a:t>s</a:t>
            </a:r>
            <a:r>
              <a:rPr lang="en-US" dirty="0" smtClean="0"/>
              <a:t>peed…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EC6B3-74A9-44EB-9690-B604ED3EF10A}" type="slidenum">
              <a:rPr lang="fr-CH" smtClean="0"/>
              <a:pPr/>
              <a:t>4</a:t>
            </a:fld>
            <a:endParaRPr lang="fr-CH" dirty="0"/>
          </a:p>
        </p:txBody>
      </p:sp>
      <p:sp>
        <p:nvSpPr>
          <p:cNvPr id="5" name="ZoneTexte 6"/>
          <p:cNvSpPr txBox="1"/>
          <p:nvPr/>
        </p:nvSpPr>
        <p:spPr>
          <a:xfrm>
            <a:off x="4400983" y="6429977"/>
            <a:ext cx="34754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solidFill>
                  <a:srgbClr val="ACA39A"/>
                </a:solidFill>
                <a:latin typeface="Arial" pitchFamily="34" charset="0"/>
                <a:cs typeface="Arial" pitchFamily="34" charset="0"/>
              </a:rPr>
              <a:t>FGTIS| </a:t>
            </a:r>
            <a:fld id="{8B7708C7-B7FE-4607-8946-B240C8F4A456}" type="datetime1">
              <a:rPr lang="fr-CH" sz="1000" smtClean="0">
                <a:solidFill>
                  <a:srgbClr val="ACA39A"/>
                </a:solidFill>
                <a:latin typeface="Arial" pitchFamily="34" charset="0"/>
                <a:cs typeface="Arial" pitchFamily="34" charset="0"/>
              </a:rPr>
              <a:t>28.08.2013</a:t>
            </a:fld>
            <a:r>
              <a:rPr lang="fr-CH" sz="1000" dirty="0" smtClean="0">
                <a:solidFill>
                  <a:srgbClr val="ACA39A"/>
                </a:solidFill>
                <a:latin typeface="Arial" pitchFamily="34" charset="0"/>
                <a:cs typeface="Arial" pitchFamily="34" charset="0"/>
              </a:rPr>
              <a:t> | Leonardo </a:t>
            </a:r>
            <a:r>
              <a:rPr lang="fr-CH" sz="1000" dirty="0" err="1" smtClean="0">
                <a:solidFill>
                  <a:srgbClr val="ACA39A"/>
                </a:solidFill>
                <a:latin typeface="Arial" pitchFamily="34" charset="0"/>
                <a:cs typeface="Arial" pitchFamily="34" charset="0"/>
              </a:rPr>
              <a:t>Angelini</a:t>
            </a:r>
            <a:endParaRPr lang="fr-CH" sz="1000" dirty="0">
              <a:solidFill>
                <a:srgbClr val="ACA39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260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600" dirty="0" err="1" smtClean="0"/>
              <a:t>Choice</a:t>
            </a:r>
            <a:r>
              <a:rPr lang="fr-CH" sz="3600" dirty="0" smtClean="0"/>
              <a:t> of a </a:t>
            </a:r>
            <a:r>
              <a:rPr lang="fr-CH" sz="3600" dirty="0" err="1" smtClean="0"/>
              <a:t>two-fold</a:t>
            </a:r>
            <a:r>
              <a:rPr lang="fr-CH" sz="3600" dirty="0" smtClean="0"/>
              <a:t> </a:t>
            </a:r>
            <a:r>
              <a:rPr lang="fr-CH" sz="3600" dirty="0" err="1" smtClean="0"/>
              <a:t>gesture</a:t>
            </a:r>
            <a:r>
              <a:rPr lang="fr-CH" sz="3600" dirty="0" smtClean="0"/>
              <a:t> class</a:t>
            </a:r>
            <a:endParaRPr lang="fr-CH" sz="36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69847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24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TGIF – Communication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EC6B3-74A9-44EB-9690-B604ED3EF10A}" type="slidenum">
              <a:rPr lang="fr-CH" smtClean="0"/>
              <a:pPr/>
              <a:t>6</a:t>
            </a:fld>
            <a:endParaRPr lang="fr-CH" dirty="0"/>
          </a:p>
        </p:txBody>
      </p:sp>
      <p:pic>
        <p:nvPicPr>
          <p:cNvPr id="4098" name="Picture 2" descr="C:\Users\leonardo.angelini\Documents\My Dropbox\eia\articles\tei14\communication mod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76" y="1412776"/>
            <a:ext cx="5907088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6"/>
          <p:cNvSpPr txBox="1"/>
          <p:nvPr/>
        </p:nvSpPr>
        <p:spPr>
          <a:xfrm>
            <a:off x="4400983" y="6429977"/>
            <a:ext cx="34754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solidFill>
                  <a:srgbClr val="ACA39A"/>
                </a:solidFill>
                <a:latin typeface="Arial" pitchFamily="34" charset="0"/>
                <a:cs typeface="Arial" pitchFamily="34" charset="0"/>
              </a:rPr>
              <a:t>FGTIS| </a:t>
            </a:r>
            <a:fld id="{8B7708C7-B7FE-4607-8946-B240C8F4A456}" type="datetime1">
              <a:rPr lang="fr-CH" sz="1000" smtClean="0">
                <a:solidFill>
                  <a:srgbClr val="ACA39A"/>
                </a:solidFill>
                <a:latin typeface="Arial" pitchFamily="34" charset="0"/>
                <a:cs typeface="Arial" pitchFamily="34" charset="0"/>
              </a:rPr>
              <a:t>28.08.2013</a:t>
            </a:fld>
            <a:r>
              <a:rPr lang="fr-CH" sz="1000" dirty="0" smtClean="0">
                <a:solidFill>
                  <a:srgbClr val="ACA39A"/>
                </a:solidFill>
                <a:latin typeface="Arial" pitchFamily="34" charset="0"/>
                <a:cs typeface="Arial" pitchFamily="34" charset="0"/>
              </a:rPr>
              <a:t> | Leonardo </a:t>
            </a:r>
            <a:r>
              <a:rPr lang="fr-CH" sz="1000" dirty="0" err="1" smtClean="0">
                <a:solidFill>
                  <a:srgbClr val="ACA39A"/>
                </a:solidFill>
                <a:latin typeface="Arial" pitchFamily="34" charset="0"/>
                <a:cs typeface="Arial" pitchFamily="34" charset="0"/>
              </a:rPr>
              <a:t>Angelini</a:t>
            </a:r>
            <a:endParaRPr lang="fr-CH" sz="1000" dirty="0">
              <a:solidFill>
                <a:srgbClr val="ACA39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771800" y="2348880"/>
            <a:ext cx="1656184" cy="223224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7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600" dirty="0" err="1" smtClean="0"/>
              <a:t>Choice</a:t>
            </a:r>
            <a:r>
              <a:rPr lang="fr-CH" sz="3600" dirty="0" smtClean="0"/>
              <a:t> of a </a:t>
            </a:r>
            <a:r>
              <a:rPr lang="fr-CH" sz="3600" dirty="0" err="1" smtClean="0"/>
              <a:t>two-fold</a:t>
            </a:r>
            <a:r>
              <a:rPr lang="fr-CH" sz="3600" dirty="0" smtClean="0"/>
              <a:t> </a:t>
            </a:r>
            <a:r>
              <a:rPr lang="fr-CH" sz="3600" dirty="0" err="1" smtClean="0"/>
              <a:t>gesture</a:t>
            </a:r>
            <a:r>
              <a:rPr lang="fr-CH" sz="3600" dirty="0" smtClean="0"/>
              <a:t> class</a:t>
            </a:r>
            <a:endParaRPr lang="fr-CH" sz="36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69847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04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Recognition </a:t>
            </a:r>
            <a:r>
              <a:rPr lang="fr-CH" dirty="0" err="1" smtClean="0"/>
              <a:t>approach</a:t>
            </a:r>
            <a:r>
              <a:rPr lang="fr-CH" dirty="0" smtClean="0"/>
              <a:t>:</a:t>
            </a:r>
            <a:br>
              <a:rPr lang="fr-CH" dirty="0" smtClean="0"/>
            </a:br>
            <a:r>
              <a:rPr lang="fr-CH" dirty="0" smtClean="0"/>
              <a:t>Embedded </a:t>
            </a:r>
            <a:r>
              <a:rPr lang="fr-CH" dirty="0"/>
              <a:t>a</a:t>
            </a:r>
            <a:r>
              <a:rPr lang="fr-CH" dirty="0" smtClean="0"/>
              <a:t>nd </a:t>
            </a:r>
            <a:r>
              <a:rPr lang="fr-CH" dirty="0" err="1" smtClean="0"/>
              <a:t>embodied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Embodied</a:t>
            </a:r>
            <a:r>
              <a:rPr lang="fr-CH" dirty="0" smtClean="0"/>
              <a:t> perspective of </a:t>
            </a:r>
            <a:r>
              <a:rPr lang="fr-CH" dirty="0" err="1" smtClean="0"/>
              <a:t>gestures</a:t>
            </a:r>
            <a:r>
              <a:rPr lang="fr-CH" dirty="0" smtClean="0"/>
              <a:t>: </a:t>
            </a:r>
          </a:p>
          <a:p>
            <a:pPr lvl="1"/>
            <a:r>
              <a:rPr lang="fr-CH" dirty="0" smtClean="0"/>
              <a:t>the </a:t>
            </a:r>
            <a:r>
              <a:rPr lang="fr-CH" dirty="0" err="1" smtClean="0"/>
              <a:t>object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being</a:t>
            </a:r>
            <a:r>
              <a:rPr lang="fr-CH" dirty="0" smtClean="0"/>
              <a:t> </a:t>
            </a:r>
            <a:r>
              <a:rPr lang="fr-CH" dirty="0" err="1" smtClean="0"/>
              <a:t>touched</a:t>
            </a:r>
            <a:r>
              <a:rPr lang="fr-CH" dirty="0" smtClean="0"/>
              <a:t>, </a:t>
            </a:r>
            <a:r>
              <a:rPr lang="fr-CH" dirty="0" err="1" smtClean="0"/>
              <a:t>held</a:t>
            </a:r>
            <a:r>
              <a:rPr lang="fr-CH" dirty="0" smtClean="0"/>
              <a:t>, </a:t>
            </a:r>
            <a:r>
              <a:rPr lang="fr-CH" dirty="0" err="1" smtClean="0"/>
              <a:t>moved</a:t>
            </a:r>
            <a:endParaRPr lang="fr-CH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EEC6B3-74A9-44EB-9690-B604ED3EF10A}" type="slidenum">
              <a:rPr lang="fr-CH" smtClean="0"/>
              <a:pPr/>
              <a:t>8</a:t>
            </a:fld>
            <a:endParaRPr lang="fr-CH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41600"/>
            <a:ext cx="518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74096"/>
            <a:ext cx="5791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53136"/>
            <a:ext cx="34099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33120" y="299695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FlyEye</a:t>
            </a:r>
            <a:r>
              <a:rPr lang="fr-CH" dirty="0" smtClean="0"/>
              <a:t>, 2010</a:t>
            </a:r>
            <a:endParaRPr lang="fr-CH" dirty="0"/>
          </a:p>
        </p:txBody>
      </p:sp>
      <p:sp>
        <p:nvSpPr>
          <p:cNvPr id="6" name="Rectangle 5"/>
          <p:cNvSpPr/>
          <p:nvPr/>
        </p:nvSpPr>
        <p:spPr>
          <a:xfrm>
            <a:off x="6228184" y="6362586"/>
            <a:ext cx="1417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 err="1" smtClean="0"/>
              <a:t>MTpen</a:t>
            </a:r>
            <a:r>
              <a:rPr lang="fr-CH" dirty="0" smtClean="0"/>
              <a:t>, 2011</a:t>
            </a:r>
            <a:endParaRPr lang="fr-CH" dirty="0"/>
          </a:p>
        </p:txBody>
      </p:sp>
      <p:sp>
        <p:nvSpPr>
          <p:cNvPr id="10" name="Rectangle 9"/>
          <p:cNvSpPr/>
          <p:nvPr/>
        </p:nvSpPr>
        <p:spPr>
          <a:xfrm>
            <a:off x="1814738" y="6017508"/>
            <a:ext cx="1995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 err="1" smtClean="0"/>
              <a:t>Ferscha</a:t>
            </a:r>
            <a:r>
              <a:rPr lang="fr-CH" dirty="0" smtClean="0"/>
              <a:t> et al., 2011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7353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600" dirty="0" err="1" smtClean="0"/>
              <a:t>Choice</a:t>
            </a:r>
            <a:r>
              <a:rPr lang="fr-CH" sz="3600" dirty="0" smtClean="0"/>
              <a:t> of a </a:t>
            </a:r>
            <a:r>
              <a:rPr lang="fr-CH" sz="3600" dirty="0" err="1" smtClean="0"/>
              <a:t>two-fold</a:t>
            </a:r>
            <a:r>
              <a:rPr lang="fr-CH" sz="3600" dirty="0" smtClean="0"/>
              <a:t> </a:t>
            </a:r>
            <a:r>
              <a:rPr lang="fr-CH" sz="3600" dirty="0" err="1" smtClean="0"/>
              <a:t>gesture</a:t>
            </a:r>
            <a:r>
              <a:rPr lang="fr-CH" sz="3600" dirty="0" smtClean="0"/>
              <a:t> class</a:t>
            </a:r>
            <a:endParaRPr lang="fr-CH" sz="36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69847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96044"/>
      </p:ext>
    </p:extLst>
  </p:cSld>
  <p:clrMapOvr>
    <a:masterClrMapping/>
  </p:clrMapOvr>
</p:sld>
</file>

<file path=ppt/theme/theme1.xml><?xml version="1.0" encoding="utf-8"?>
<a:theme xmlns:a="http://schemas.openxmlformats.org/drawingml/2006/main" name="hes-so new">
  <a:themeElements>
    <a:clrScheme name="Personnalisé 1">
      <a:dk1>
        <a:srgbClr val="797979"/>
      </a:dk1>
      <a:lt1>
        <a:sysClr val="window" lastClr="FFFFFF"/>
      </a:lt1>
      <a:dk2>
        <a:srgbClr val="007CB7"/>
      </a:dk2>
      <a:lt2>
        <a:srgbClr val="D1E7F2"/>
      </a:lt2>
      <a:accent1>
        <a:srgbClr val="4FA1CF"/>
      </a:accent1>
      <a:accent2>
        <a:srgbClr val="E01257"/>
      </a:accent2>
      <a:accent3>
        <a:srgbClr val="31939E"/>
      </a:accent3>
      <a:accent4>
        <a:srgbClr val="595959"/>
      </a:accent4>
      <a:accent5>
        <a:srgbClr val="6E95A6"/>
      </a:accent5>
      <a:accent6>
        <a:srgbClr val="FF6633"/>
      </a:accent6>
      <a:hlink>
        <a:srgbClr val="7BB9DB"/>
      </a:hlink>
      <a:folHlink>
        <a:srgbClr val="0A3B5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hes-so new</Template>
  <TotalTime>323</TotalTime>
  <Words>579</Words>
  <Application>Microsoft Office PowerPoint</Application>
  <PresentationFormat>On-screen Show (4:3)</PresentationFormat>
  <Paragraphs>104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hes-so new</vt:lpstr>
      <vt:lpstr>PowerPoint Presentation</vt:lpstr>
      <vt:lpstr>Program</vt:lpstr>
      <vt:lpstr>Gesture combinations</vt:lpstr>
      <vt:lpstr>Gesture Attributes</vt:lpstr>
      <vt:lpstr>Choice of a two-fold gesture class</vt:lpstr>
      <vt:lpstr>TGIF – Communication model</vt:lpstr>
      <vt:lpstr>Choice of a two-fold gesture class</vt:lpstr>
      <vt:lpstr>Recognition approach: Embedded and embodied</vt:lpstr>
      <vt:lpstr>Choice of a two-fold gesture class</vt:lpstr>
      <vt:lpstr>Challenge</vt:lpstr>
      <vt:lpstr>SUS – Rate 1 to 5</vt:lpstr>
      <vt:lpstr>Available gestures</vt:lpstr>
      <vt:lpstr>Design thinking principles</vt:lpstr>
      <vt:lpstr>Design thinking principles</vt:lpstr>
      <vt:lpstr>TGIF – Designer role</vt:lpstr>
      <vt:lpstr>Semantic 2D map</vt:lpstr>
    </vt:vector>
  </TitlesOfParts>
  <Company>HEFR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</dc:creator>
  <cp:lastModifiedBy>Leonardo</cp:lastModifiedBy>
  <cp:revision>3</cp:revision>
  <dcterms:created xsi:type="dcterms:W3CDTF">2013-08-28T16:46:04Z</dcterms:created>
  <dcterms:modified xsi:type="dcterms:W3CDTF">2013-08-28T22:09:30Z</dcterms:modified>
</cp:coreProperties>
</file>